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69" r:id="rId3"/>
    <p:sldId id="265" r:id="rId4"/>
    <p:sldId id="266" r:id="rId5"/>
    <p:sldId id="270" r:id="rId6"/>
    <p:sldId id="471" r:id="rId7"/>
    <p:sldId id="472" r:id="rId8"/>
    <p:sldId id="267" r:id="rId9"/>
    <p:sldId id="268" r:id="rId10"/>
    <p:sldId id="269" r:id="rId11"/>
    <p:sldId id="286" r:id="rId12"/>
    <p:sldId id="287" r:id="rId13"/>
    <p:sldId id="288" r:id="rId14"/>
    <p:sldId id="464" r:id="rId15"/>
    <p:sldId id="290" r:id="rId16"/>
    <p:sldId id="465" r:id="rId17"/>
    <p:sldId id="293" r:id="rId18"/>
    <p:sldId id="466" r:id="rId19"/>
    <p:sldId id="467" r:id="rId20"/>
    <p:sldId id="468" r:id="rId21"/>
    <p:sldId id="289" r:id="rId22"/>
    <p:sldId id="473" r:id="rId23"/>
    <p:sldId id="474" r:id="rId2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5" autoAdjust="0"/>
    <p:restoredTop sz="86504" autoAdjust="0"/>
  </p:normalViewPr>
  <p:slideViewPr>
    <p:cSldViewPr>
      <p:cViewPr varScale="1">
        <p:scale>
          <a:sx n="97" d="100"/>
          <a:sy n="97" d="100"/>
        </p:scale>
        <p:origin x="492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41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Meta: Code in </a:t>
            </a:r>
            <a:r>
              <a:rPr lang="en-US" dirty="0" err="1" smtClean="0"/>
              <a:t>codelab</a:t>
            </a:r>
            <a:r>
              <a:rPr lang="en-US" smtClean="0"/>
              <a:t>/W5-xx.java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that unit switching code is still present in some form in GameImpl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that unit switching code is still present in some form in GameImpl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unit type switching code is present in the UnitActionStrategy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unit type switching code is present in the UnitActionStrategy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Consider unit type switching code is present in the UnitActionStrategy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4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General Observations</a:t>
            </a:r>
            <a:br>
              <a:rPr lang="en-US" dirty="0" smtClean="0"/>
            </a:br>
            <a:r>
              <a:rPr lang="en-US" dirty="0" smtClean="0"/>
              <a:t>on the Mandatory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Keep </a:t>
            </a:r>
            <a:r>
              <a:rPr lang="en-US" noProof="0" dirty="0" err="1" smtClean="0"/>
              <a:t>StandardGame</a:t>
            </a:r>
            <a:r>
              <a:rPr lang="en-US" noProof="0" dirty="0" smtClean="0"/>
              <a:t>, </a:t>
            </a:r>
            <a:r>
              <a:rPr lang="en-US" noProof="0" dirty="0" smtClean="0"/>
              <a:t>(</a:t>
            </a:r>
            <a:r>
              <a:rPr lang="en-US" noProof="0" dirty="0" err="1" smtClean="0"/>
              <a:t>StandardHero</a:t>
            </a:r>
            <a:r>
              <a:rPr lang="en-US" noProof="0" dirty="0" smtClean="0"/>
              <a:t>, </a:t>
            </a:r>
            <a:r>
              <a:rPr lang="en-US" noProof="0" dirty="0" err="1" smtClean="0"/>
              <a:t>StandardCard</a:t>
            </a:r>
            <a:r>
              <a:rPr lang="en-US" noProof="0" dirty="0" smtClean="0"/>
              <a:t>), </a:t>
            </a:r>
            <a:r>
              <a:rPr lang="en-US" noProof="0" dirty="0"/>
              <a:t>… </a:t>
            </a:r>
            <a:r>
              <a:rPr lang="en-US" i="1" noProof="0" dirty="0"/>
              <a:t>closed for modification</a:t>
            </a:r>
            <a:r>
              <a:rPr lang="en-US" i="1" noProof="0" dirty="0" smtClean="0"/>
              <a:t>! General enough to handle many variants</a:t>
            </a:r>
            <a:endParaRPr lang="en-US" i="1" noProof="0" dirty="0"/>
          </a:p>
          <a:p>
            <a:pPr lvl="1"/>
            <a:r>
              <a:rPr lang="en-US" noProof="0" dirty="0"/>
              <a:t>They form the </a:t>
            </a:r>
            <a:r>
              <a:rPr lang="en-US" noProof="0" dirty="0" err="1"/>
              <a:t>framewo</a:t>
            </a:r>
            <a:r>
              <a:rPr lang="en-US" dirty="0" err="1"/>
              <a:t>rk</a:t>
            </a:r>
            <a:r>
              <a:rPr lang="en-US" dirty="0"/>
              <a:t> that is reused </a:t>
            </a:r>
            <a:r>
              <a:rPr lang="en-US" i="1" dirty="0"/>
              <a:t>as-is</a:t>
            </a:r>
            <a:endParaRPr lang="en-US" noProof="0" dirty="0"/>
          </a:p>
          <a:p>
            <a:endParaRPr lang="en-US" i="1" noProof="0" dirty="0"/>
          </a:p>
          <a:p>
            <a:r>
              <a:rPr lang="en-US" noProof="0" dirty="0"/>
              <a:t>Allow adapting </a:t>
            </a:r>
            <a:r>
              <a:rPr lang="en-US" noProof="0" dirty="0" err="1" smtClean="0"/>
              <a:t>HotStone</a:t>
            </a:r>
            <a:r>
              <a:rPr lang="en-US" noProof="0" dirty="0" smtClean="0"/>
              <a:t> </a:t>
            </a:r>
            <a:r>
              <a:rPr lang="en-US" noProof="0" dirty="0"/>
              <a:t>to </a:t>
            </a:r>
            <a:r>
              <a:rPr lang="en-US" noProof="0" dirty="0" smtClean="0"/>
              <a:t>a </a:t>
            </a:r>
            <a:r>
              <a:rPr lang="en-US" i="1" noProof="0" dirty="0" smtClean="0"/>
              <a:t>new variant</a:t>
            </a:r>
            <a:r>
              <a:rPr lang="en-US" noProof="0" dirty="0" smtClean="0"/>
              <a:t> </a:t>
            </a:r>
            <a:r>
              <a:rPr lang="en-US" noProof="0" dirty="0"/>
              <a:t>by </a:t>
            </a:r>
            <a:r>
              <a:rPr lang="en-US" i="1" noProof="0" dirty="0"/>
              <a:t>addition</a:t>
            </a:r>
          </a:p>
          <a:p>
            <a:pPr lvl="1"/>
            <a:r>
              <a:rPr lang="en-US" b="1" noProof="0" dirty="0"/>
              <a:t>I can </a:t>
            </a:r>
            <a:r>
              <a:rPr lang="en-US" noProof="0" dirty="0"/>
              <a:t>code a </a:t>
            </a:r>
            <a:r>
              <a:rPr lang="en-US" noProof="0" dirty="0" smtClean="0"/>
              <a:t>new </a:t>
            </a:r>
            <a:r>
              <a:rPr lang="en-US" noProof="0" dirty="0" err="1" smtClean="0"/>
              <a:t>DeckBuildingStrategy</a:t>
            </a:r>
            <a:r>
              <a:rPr lang="en-US" noProof="0" dirty="0" smtClean="0"/>
              <a:t> which allows users to load a deck that they have crafted in a deck editor…</a:t>
            </a:r>
            <a:endParaRPr lang="en-US" noProof="0" dirty="0"/>
          </a:p>
          <a:p>
            <a:pPr lvl="1"/>
            <a:r>
              <a:rPr lang="en-US" b="1" noProof="0" dirty="0" smtClean="0"/>
              <a:t>I can </a:t>
            </a:r>
            <a:r>
              <a:rPr lang="en-US" noProof="0" dirty="0" smtClean="0"/>
              <a:t>code a </a:t>
            </a:r>
            <a:r>
              <a:rPr lang="en-US" noProof="0" dirty="0" err="1" smtClean="0"/>
              <a:t>PriestHero</a:t>
            </a:r>
            <a:r>
              <a:rPr lang="en-US" noProof="0" dirty="0" smtClean="0"/>
              <a:t> which can heal minions on field…</a:t>
            </a:r>
            <a:endParaRPr lang="en-US" b="1" noProof="0" dirty="0"/>
          </a:p>
          <a:p>
            <a:pPr lvl="1"/>
            <a:r>
              <a:rPr lang="en-US" noProof="0" dirty="0"/>
              <a:t>And provide </a:t>
            </a:r>
            <a:r>
              <a:rPr lang="en-US" b="1" noProof="0" dirty="0"/>
              <a:t>my</a:t>
            </a:r>
            <a:r>
              <a:rPr lang="en-US" noProof="0" dirty="0"/>
              <a:t> strategies in the constructor</a:t>
            </a:r>
            <a:r>
              <a:rPr lang="en-US" b="1" noProof="0" dirty="0"/>
              <a:t> of your </a:t>
            </a:r>
            <a:r>
              <a:rPr lang="en-US" b="1" noProof="0" dirty="0" err="1" smtClean="0"/>
              <a:t>StdGame</a:t>
            </a:r>
            <a:endParaRPr lang="en-US" noProof="0" dirty="0"/>
          </a:p>
          <a:p>
            <a:pPr lvl="1"/>
            <a:r>
              <a:rPr lang="en-US" noProof="0" dirty="0"/>
              <a:t>And it will </a:t>
            </a:r>
            <a:r>
              <a:rPr lang="en-US" i="1" noProof="0" dirty="0"/>
              <a:t>do the right thing…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0507-44FA-4E8E-AE0F-1FDAB10A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Uncle Bob???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6403-E66B-421D-8456-D2964321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Uncle Bob?</a:t>
            </a:r>
          </a:p>
          <a:p>
            <a:pPr lvl="1"/>
            <a:r>
              <a:rPr lang="en-US" i="1" dirty="0"/>
              <a:t>Though shall not have more than two parameters as arguments</a:t>
            </a:r>
          </a:p>
          <a:p>
            <a:endParaRPr lang="en-US" i="1" dirty="0"/>
          </a:p>
          <a:p>
            <a:r>
              <a:rPr lang="en-US" i="1" dirty="0"/>
              <a:t>Disobey him for now…</a:t>
            </a:r>
          </a:p>
          <a:p>
            <a:pPr lvl="1"/>
            <a:r>
              <a:rPr lang="en-US" i="1" dirty="0" err="1" smtClean="0"/>
              <a:t>GameImpl</a:t>
            </a:r>
            <a:r>
              <a:rPr lang="en-US" i="1" dirty="0" smtClean="0"/>
              <a:t>(</a:t>
            </a:r>
            <a:r>
              <a:rPr lang="en-US" i="1" dirty="0" err="1" smtClean="0"/>
              <a:t>WinnerStrategy</a:t>
            </a:r>
            <a:r>
              <a:rPr lang="en-US" i="1" dirty="0" smtClean="0"/>
              <a:t> </a:t>
            </a:r>
            <a:r>
              <a:rPr lang="en-US" i="1" dirty="0" err="1" smtClean="0"/>
              <a:t>winnerStrategy</a:t>
            </a:r>
            <a:r>
              <a:rPr lang="en-US" i="1" dirty="0"/>
              <a:t>, …………………..)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We will refactor </a:t>
            </a:r>
            <a:r>
              <a:rPr lang="en-US" dirty="0" err="1" smtClean="0"/>
              <a:t>HotStone</a:t>
            </a:r>
            <a:r>
              <a:rPr lang="en-US" dirty="0" smtClean="0"/>
              <a:t> </a:t>
            </a:r>
            <a:r>
              <a:rPr lang="en-US" dirty="0"/>
              <a:t>soon </a:t>
            </a:r>
            <a:r>
              <a:rPr lang="en-US" dirty="0" smtClean="0"/>
              <a:t>to </a:t>
            </a:r>
            <a:r>
              <a:rPr lang="en-US" dirty="0"/>
              <a:t>fix it…</a:t>
            </a:r>
          </a:p>
          <a:p>
            <a:pPr lvl="1"/>
            <a:r>
              <a:rPr lang="en-US" dirty="0"/>
              <a:t>Abstract Factory…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D9F5-1E7C-4DDD-B259-41DDDB8E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9742-9FC8-4B65-B0AC-7FFE560D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5DB33-5E47-455E-9F5F-F36F697B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1B4BBB-42C7-44FF-AA06-106C0ADE0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 Can Do More Outside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EAA8BAF-B0F0-419F-BB68-3D3093C84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Inner and Outer have different Rules!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F80B-D613-4C2E-A42A-113A635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BF68C-CD65-4568-BE4A-80A2C47A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E5090-CEE2-4800-8836-CA264BDF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 smtClean="0"/>
              <a:t>GammaStone</a:t>
            </a:r>
            <a:r>
              <a:rPr lang="en-US" dirty="0" smtClean="0"/>
              <a:t> </a:t>
            </a:r>
            <a:r>
              <a:rPr lang="en-US" dirty="0"/>
              <a:t>requirement: </a:t>
            </a:r>
            <a:r>
              <a:rPr lang="en-US" dirty="0" smtClean="0"/>
              <a:t>Heroes do different things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990600" y="1866900"/>
            <a:ext cx="2209800" cy="2514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Framework </a:t>
            </a:r>
            <a:r>
              <a:rPr lang="da-DK" dirty="0" smtClean="0"/>
              <a:t>Code</a:t>
            </a:r>
            <a:endParaRPr lang="da-D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0A9DB7-5E53-47F7-B5E9-3053BF231209}"/>
              </a:ext>
            </a:extLst>
          </p:cNvPr>
          <p:cNvCxnSpPr>
            <a:cxnSpLocks/>
          </p:cNvCxnSpPr>
          <p:nvPr/>
        </p:nvCxnSpPr>
        <p:spPr>
          <a:xfrm>
            <a:off x="2057400" y="3695700"/>
            <a:ext cx="1371600" cy="76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E2DF5-DB9F-4A9C-AD1F-EF795D9192E2}"/>
              </a:ext>
            </a:extLst>
          </p:cNvPr>
          <p:cNvSpPr/>
          <p:nvPr/>
        </p:nvSpPr>
        <p:spPr>
          <a:xfrm>
            <a:off x="3909551" y="2164821"/>
            <a:ext cx="3505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Coded by switching </a:t>
            </a:r>
            <a:r>
              <a:rPr lang="da-DK" i="1" dirty="0" err="1"/>
              <a:t>within</a:t>
            </a:r>
            <a:r>
              <a:rPr lang="da-DK" i="1" dirty="0"/>
              <a:t> </a:t>
            </a:r>
            <a:r>
              <a:rPr lang="da-DK" i="1" dirty="0" err="1" smtClean="0"/>
              <a:t>StandardGame</a:t>
            </a:r>
            <a:endParaRPr lang="da-D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04126"/>
            <a:ext cx="4686300" cy="2138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12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 smtClean="0"/>
              <a:t>GammaStone</a:t>
            </a:r>
            <a:r>
              <a:rPr lang="en-US" dirty="0" smtClean="0"/>
              <a:t> </a:t>
            </a:r>
            <a:r>
              <a:rPr lang="en-US" dirty="0"/>
              <a:t>requirement: </a:t>
            </a:r>
            <a:r>
              <a:rPr lang="en-US" dirty="0" smtClean="0"/>
              <a:t>Heroes do different things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990600" y="1866900"/>
            <a:ext cx="2209800" cy="2514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Framework </a:t>
            </a:r>
            <a:r>
              <a:rPr lang="da-DK" dirty="0" smtClean="0"/>
              <a:t>Code</a:t>
            </a:r>
            <a:endParaRPr lang="da-D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0A9DB7-5E53-47F7-B5E9-3053BF231209}"/>
              </a:ext>
            </a:extLst>
          </p:cNvPr>
          <p:cNvCxnSpPr>
            <a:cxnSpLocks/>
          </p:cNvCxnSpPr>
          <p:nvPr/>
        </p:nvCxnSpPr>
        <p:spPr>
          <a:xfrm>
            <a:off x="2057400" y="3695700"/>
            <a:ext cx="1371600" cy="76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E2DF5-DB9F-4A9C-AD1F-EF795D9192E2}"/>
              </a:ext>
            </a:extLst>
          </p:cNvPr>
          <p:cNvSpPr/>
          <p:nvPr/>
        </p:nvSpPr>
        <p:spPr>
          <a:xfrm>
            <a:off x="3909550" y="2019300"/>
            <a:ext cx="3786649" cy="10599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Liability</a:t>
            </a:r>
            <a:r>
              <a:rPr lang="da-DK" dirty="0"/>
              <a:t>: </a:t>
            </a:r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has </a:t>
            </a:r>
            <a:r>
              <a:rPr lang="da-DK" dirty="0" err="1"/>
              <a:t>hard</a:t>
            </a:r>
            <a:r>
              <a:rPr lang="da-DK" dirty="0"/>
              <a:t> bindings to </a:t>
            </a:r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smtClean="0"/>
              <a:t>Hero </a:t>
            </a:r>
            <a:r>
              <a:rPr lang="da-DK" dirty="0"/>
              <a:t>types. </a:t>
            </a:r>
            <a:r>
              <a:rPr lang="da-DK" i="1" dirty="0" err="1"/>
              <a:t>Only</a:t>
            </a:r>
            <a:r>
              <a:rPr lang="da-DK" i="1" dirty="0"/>
              <a:t> Change by </a:t>
            </a:r>
            <a:r>
              <a:rPr lang="da-DK" i="1" dirty="0" err="1"/>
              <a:t>Modification</a:t>
            </a:r>
            <a:r>
              <a:rPr lang="da-DK" i="1" dirty="0"/>
              <a:t>!</a:t>
            </a:r>
            <a:endParaRPr lang="da-D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104126"/>
            <a:ext cx="4686300" cy="2138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1905000" y="2857500"/>
            <a:ext cx="1219200" cy="24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57400" y="2857500"/>
            <a:ext cx="1066800" cy="24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Worst of All Worlds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</a:t>
            </a:r>
            <a:r>
              <a:rPr lang="en-US" dirty="0" smtClean="0"/>
              <a:t>Heroes </a:t>
            </a:r>
            <a:r>
              <a:rPr lang="en-US" dirty="0"/>
              <a:t>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FC539-4C70-43EA-8ACC-908A26167062}"/>
              </a:ext>
            </a:extLst>
          </p:cNvPr>
          <p:cNvSpPr/>
          <p:nvPr/>
        </p:nvSpPr>
        <p:spPr>
          <a:xfrm>
            <a:off x="5486400" y="2221441"/>
            <a:ext cx="3352800" cy="29982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486400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GammaStone</a:t>
            </a:r>
            <a:r>
              <a:rPr lang="da-DK" dirty="0" smtClean="0"/>
              <a:t> </a:t>
            </a:r>
            <a:r>
              <a:rPr lang="da-DK" dirty="0"/>
              <a:t>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867400" y="2933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HeroActionStrategy</a:t>
            </a:r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144182"/>
            <a:ext cx="5400675" cy="287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32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Worst of All Worlds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</a:t>
            </a:r>
            <a:r>
              <a:rPr lang="en-US" dirty="0" smtClean="0"/>
              <a:t>Heroes </a:t>
            </a:r>
            <a:r>
              <a:rPr lang="en-US" dirty="0"/>
              <a:t>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FC539-4C70-43EA-8ACC-908A26167062}"/>
              </a:ext>
            </a:extLst>
          </p:cNvPr>
          <p:cNvSpPr/>
          <p:nvPr/>
        </p:nvSpPr>
        <p:spPr>
          <a:xfrm>
            <a:off x="5486400" y="2221441"/>
            <a:ext cx="3352800" cy="29982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486400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GammaStone</a:t>
            </a:r>
            <a:r>
              <a:rPr lang="da-DK" dirty="0" smtClean="0"/>
              <a:t> </a:t>
            </a:r>
            <a:r>
              <a:rPr lang="da-DK" dirty="0"/>
              <a:t>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867400" y="2933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HeroActionStrategy</a:t>
            </a:r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144182"/>
            <a:ext cx="5400675" cy="287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167090-B614-44DE-95FD-85C859296AA9}"/>
              </a:ext>
            </a:extLst>
          </p:cNvPr>
          <p:cNvSpPr/>
          <p:nvPr/>
        </p:nvSpPr>
        <p:spPr>
          <a:xfrm>
            <a:off x="3810000" y="1722620"/>
            <a:ext cx="3505200" cy="31079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REALLY BAD: If you have </a:t>
            </a:r>
            <a:r>
              <a:rPr lang="da-DK" dirty="0" smtClean="0"/>
              <a:t>hero-type </a:t>
            </a:r>
            <a:r>
              <a:rPr lang="da-DK" dirty="0"/>
              <a:t>switching code in GameImpl, you </a:t>
            </a:r>
            <a:r>
              <a:rPr lang="da-DK" b="1" i="1" dirty="0"/>
              <a:t>still have a parametric solution with all its liabilities!!!</a:t>
            </a:r>
          </a:p>
          <a:p>
            <a:pPr algn="ctr"/>
            <a:r>
              <a:rPr lang="da-DK" b="1" i="1" dirty="0"/>
              <a:t>Plus all the extra interfaces of the </a:t>
            </a:r>
            <a:r>
              <a:rPr lang="da-DK" b="1" i="1" dirty="0" err="1"/>
              <a:t>compositional</a:t>
            </a:r>
            <a:r>
              <a:rPr lang="da-DK" b="1" i="1" dirty="0"/>
              <a:t> approach.</a:t>
            </a:r>
          </a:p>
          <a:p>
            <a:pPr algn="ctr"/>
            <a:r>
              <a:rPr lang="da-DK" sz="2000" b="1" i="1" dirty="0"/>
              <a:t>DO THE SAME THING </a:t>
            </a:r>
          </a:p>
          <a:p>
            <a:pPr algn="ctr"/>
            <a:r>
              <a:rPr lang="da-DK" sz="2000" b="1" i="1" dirty="0"/>
              <a:t>THE SAME WAY!!!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12948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</a:t>
            </a:r>
            <a:r>
              <a:rPr lang="en-US" dirty="0" smtClean="0"/>
              <a:t>Heroes </a:t>
            </a:r>
            <a:r>
              <a:rPr lang="en-US" dirty="0"/>
              <a:t>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699655" y="1970087"/>
            <a:ext cx="2209800" cy="16562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Framework Code</a:t>
            </a:r>
            <a:r>
              <a:rPr lang="da-DK" dirty="0" smtClean="0"/>
              <a:t>: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534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GammaStone</a:t>
            </a:r>
            <a:r>
              <a:rPr lang="da-DK" dirty="0" smtClean="0"/>
              <a:t> </a:t>
            </a:r>
            <a:r>
              <a:rPr lang="da-DK" dirty="0"/>
              <a:t>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468109" y="2425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ThaiDanishHeroStrategy</a:t>
            </a:r>
            <a:endParaRPr lang="da-DK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909455" y="2798232"/>
            <a:ext cx="25769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6" y="3805118"/>
            <a:ext cx="344805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97" y="3170765"/>
            <a:ext cx="4942031" cy="204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85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</a:t>
            </a:r>
            <a:r>
              <a:rPr lang="en-US" dirty="0" smtClean="0"/>
              <a:t>Heroes </a:t>
            </a:r>
            <a:r>
              <a:rPr lang="en-US" dirty="0"/>
              <a:t>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699655" y="1970087"/>
            <a:ext cx="2209800" cy="16562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Framework Code</a:t>
            </a:r>
            <a:r>
              <a:rPr lang="da-DK" dirty="0" smtClean="0"/>
              <a:t>: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534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GammaStone</a:t>
            </a:r>
            <a:r>
              <a:rPr lang="da-DK" dirty="0" smtClean="0"/>
              <a:t> </a:t>
            </a:r>
            <a:r>
              <a:rPr lang="da-DK" dirty="0"/>
              <a:t>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468109" y="2425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ThaiDanishHeroStrategy</a:t>
            </a:r>
            <a:endParaRPr lang="da-DK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909455" y="2798232"/>
            <a:ext cx="25769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6" y="3805118"/>
            <a:ext cx="344805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E74BA-595F-416E-A04B-29648B62315E}"/>
              </a:ext>
            </a:extLst>
          </p:cNvPr>
          <p:cNvSpPr/>
          <p:nvPr/>
        </p:nvSpPr>
        <p:spPr>
          <a:xfrm rot="20892090">
            <a:off x="1450949" y="2388679"/>
            <a:ext cx="3505200" cy="13721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err="1"/>
              <a:t>What</a:t>
            </a:r>
            <a:r>
              <a:rPr lang="da-DK" i="1" dirty="0"/>
              <a:t> </a:t>
            </a:r>
            <a:r>
              <a:rPr lang="da-DK" i="1" dirty="0" err="1"/>
              <a:t>would</a:t>
            </a:r>
            <a:r>
              <a:rPr lang="da-DK" i="1" dirty="0"/>
              <a:t> Henrik </a:t>
            </a:r>
            <a:r>
              <a:rPr lang="da-DK" i="1" dirty="0" err="1"/>
              <a:t>say</a:t>
            </a:r>
            <a:r>
              <a:rPr lang="da-DK" i="1" dirty="0"/>
              <a:t>? Is </a:t>
            </a:r>
            <a:r>
              <a:rPr lang="da-DK" i="1" dirty="0" err="1"/>
              <a:t>this</a:t>
            </a:r>
            <a:r>
              <a:rPr lang="da-DK" i="1" dirty="0"/>
              <a:t> </a:t>
            </a:r>
            <a:r>
              <a:rPr lang="da-DK" i="1" dirty="0" err="1"/>
              <a:t>Parametric</a:t>
            </a:r>
            <a:r>
              <a:rPr lang="da-DK" i="1" dirty="0"/>
              <a:t> design???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84" y="3185582"/>
            <a:ext cx="4942031" cy="204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72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GammaStone</a:t>
            </a:r>
            <a:r>
              <a:rPr lang="en-US" dirty="0"/>
              <a:t> requirement: </a:t>
            </a:r>
            <a:r>
              <a:rPr lang="en-US" dirty="0" smtClean="0"/>
              <a:t>Heroes </a:t>
            </a:r>
            <a:r>
              <a:rPr lang="en-US" dirty="0"/>
              <a:t>do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699655" y="1970087"/>
            <a:ext cx="2209800" cy="16562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Framework Code</a:t>
            </a:r>
            <a:r>
              <a:rPr lang="da-DK" dirty="0" smtClean="0"/>
              <a:t>: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5534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GammaStone</a:t>
            </a:r>
            <a:r>
              <a:rPr lang="da-DK" dirty="0" smtClean="0"/>
              <a:t> </a:t>
            </a:r>
            <a:r>
              <a:rPr lang="da-DK" dirty="0"/>
              <a:t>Delegates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468109" y="24257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ThaiDanishHeroStrategy</a:t>
            </a:r>
            <a:endParaRPr lang="da-DK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2909455" y="2798232"/>
            <a:ext cx="25769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6" y="3805118"/>
            <a:ext cx="344805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244" y="3214037"/>
            <a:ext cx="4942031" cy="204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E74BA-595F-416E-A04B-29648B62315E}"/>
              </a:ext>
            </a:extLst>
          </p:cNvPr>
          <p:cNvSpPr/>
          <p:nvPr/>
        </p:nvSpPr>
        <p:spPr>
          <a:xfrm>
            <a:off x="463605" y="1744132"/>
            <a:ext cx="4648200" cy="210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This is </a:t>
            </a:r>
            <a:r>
              <a:rPr lang="da-DK" b="1" dirty="0"/>
              <a:t>a </a:t>
            </a:r>
            <a:r>
              <a:rPr lang="da-DK" b="1" dirty="0" err="1"/>
              <a:t>much</a:t>
            </a:r>
            <a:r>
              <a:rPr lang="da-DK" b="1" dirty="0"/>
              <a:t> </a:t>
            </a:r>
            <a:r>
              <a:rPr lang="da-DK" b="1" dirty="0" err="1"/>
              <a:t>better</a:t>
            </a:r>
            <a:r>
              <a:rPr lang="da-DK" b="1" dirty="0"/>
              <a:t> design!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 smtClean="0"/>
              <a:t>Why</a:t>
            </a:r>
            <a:r>
              <a:rPr lang="da-DK" dirty="0"/>
              <a:t>? </a:t>
            </a:r>
            <a:br>
              <a:rPr lang="da-DK" dirty="0"/>
            </a:br>
            <a:r>
              <a:rPr lang="da-DK" dirty="0"/>
              <a:t>Because a) No hard binding in </a:t>
            </a:r>
            <a:r>
              <a:rPr lang="da-DK" dirty="0" smtClean="0"/>
              <a:t>Game </a:t>
            </a:r>
            <a:r>
              <a:rPr lang="da-DK" dirty="0"/>
              <a:t>b) </a:t>
            </a:r>
            <a:r>
              <a:rPr lang="da-DK" dirty="0" err="1" smtClean="0"/>
              <a:t>GammaStone</a:t>
            </a:r>
            <a:r>
              <a:rPr lang="da-DK" dirty="0" smtClean="0"/>
              <a:t> </a:t>
            </a:r>
            <a:r>
              <a:rPr lang="da-DK" dirty="0"/>
              <a:t>requirements are </a:t>
            </a:r>
            <a:r>
              <a:rPr lang="da-DK" i="1" dirty="0"/>
              <a:t>expressed explicitly in a single piece of code that bears the correct name!</a:t>
            </a:r>
          </a:p>
        </p:txBody>
      </p:sp>
    </p:spTree>
    <p:extLst>
      <p:ext uri="{BB962C8B-B14F-4D97-AF65-F5344CB8AC3E}">
        <p14:creationId xmlns:p14="http://schemas.microsoft.com/office/powerpoint/2010/main" val="379277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Trenches…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duplication is…</a:t>
            </a:r>
          </a:p>
          <a:p>
            <a:endParaRPr lang="en-US" dirty="0"/>
          </a:p>
          <a:p>
            <a:r>
              <a:rPr lang="en-US" dirty="0" smtClean="0"/>
              <a:t>… a place where you </a:t>
            </a:r>
            <a:r>
              <a:rPr lang="en-US" i="1" dirty="0" smtClean="0"/>
              <a:t>clean code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 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35" y="788458"/>
            <a:ext cx="3211592" cy="44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Variant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you can avoid the switching completely</a:t>
            </a:r>
          </a:p>
          <a:p>
            <a:pPr lvl="1"/>
            <a:r>
              <a:rPr lang="en-US" dirty="0" smtClean="0"/>
              <a:t>Put the ‘power strategy’ into the Hero implementation instead;</a:t>
            </a:r>
            <a:r>
              <a:rPr lang="da-DK" dirty="0" smtClean="0"/>
              <a:t> </a:t>
            </a:r>
            <a:r>
              <a:rPr lang="da-DK" dirty="0" err="1" smtClean="0"/>
              <a:t>fetch</a:t>
            </a:r>
            <a:r>
              <a:rPr lang="da-DK" dirty="0" smtClean="0"/>
              <a:t> it, and </a:t>
            </a:r>
            <a:r>
              <a:rPr lang="da-DK" dirty="0" err="1" smtClean="0"/>
              <a:t>then</a:t>
            </a:r>
            <a:r>
              <a:rPr lang="da-DK" dirty="0" smtClean="0"/>
              <a:t> </a:t>
            </a:r>
            <a:r>
              <a:rPr lang="da-DK" dirty="0" err="1" smtClean="0"/>
              <a:t>apply</a:t>
            </a:r>
            <a:r>
              <a:rPr lang="da-DK" dirty="0" smtClean="0"/>
              <a:t> it…</a:t>
            </a:r>
          </a:p>
          <a:p>
            <a:pPr lvl="1"/>
            <a:r>
              <a:rPr lang="en-US" dirty="0" smtClean="0"/>
              <a:t>Requires a ‘</a:t>
            </a:r>
            <a:r>
              <a:rPr lang="en-US" dirty="0" err="1" smtClean="0"/>
              <a:t>HeroBuildingStrategy</a:t>
            </a:r>
            <a:r>
              <a:rPr lang="en-US" dirty="0" smtClean="0"/>
              <a:t>’ to create the proper Hero types, then…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Critique: </a:t>
            </a:r>
            <a:r>
              <a:rPr lang="en-US" i="1" dirty="0" smtClean="0"/>
              <a:t>Approaching is a way to implement </a:t>
            </a:r>
            <a:r>
              <a:rPr lang="en-US" i="1" dirty="0" err="1" smtClean="0"/>
              <a:t>subclassing</a:t>
            </a:r>
            <a:r>
              <a:rPr lang="en-US" i="1" dirty="0"/>
              <a:t> </a:t>
            </a:r>
            <a:r>
              <a:rPr lang="en-US" i="1" dirty="0" smtClean="0">
                <a:sym typeface="Wingdings" panose="05000000000000000000" pitchFamily="2" charset="2"/>
              </a:rPr>
              <a:t>by hand …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 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69142"/>
            <a:ext cx="4305300" cy="160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14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FCDD-0D26-4020-831A-B05FC29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and 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28E4-07B6-46DE-80CE-E79AA86C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Keep inner code (framework code) clean of variability switching code; have it in the outer code (delegates)!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BEAC-3427-4055-AAE5-2E35A967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BD78-3368-41F0-B479-4C37D9F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06F1-4FD9-4E31-84BC-A4A9ED8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790DA-0A1C-4505-9C5A-D859CE04F1B3}"/>
              </a:ext>
            </a:extLst>
          </p:cNvPr>
          <p:cNvSpPr/>
          <p:nvPr/>
        </p:nvSpPr>
        <p:spPr>
          <a:xfrm>
            <a:off x="1371600" y="2095500"/>
            <a:ext cx="2209800" cy="2514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HotStone</a:t>
            </a:r>
            <a:r>
              <a:rPr lang="da-DK" dirty="0" smtClean="0"/>
              <a:t> </a:t>
            </a:r>
            <a:r>
              <a:rPr lang="da-DK" dirty="0"/>
              <a:t>Framework Code:</a:t>
            </a:r>
          </a:p>
          <a:p>
            <a:pPr algn="ctr"/>
            <a:r>
              <a:rPr lang="da-DK" dirty="0" smtClean="0"/>
              <a:t>General Game </a:t>
            </a:r>
            <a:r>
              <a:rPr lang="da-DK" dirty="0" err="1" smtClean="0"/>
              <a:t>implementation</a:t>
            </a:r>
            <a:r>
              <a:rPr lang="da-DK" dirty="0" smtClean="0"/>
              <a:t>, general Hero and Card </a:t>
            </a:r>
            <a:r>
              <a:rPr lang="da-DK" dirty="0" err="1" smtClean="0"/>
              <a:t>implementations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FC539-4C70-43EA-8ACC-908A26167062}"/>
              </a:ext>
            </a:extLst>
          </p:cNvPr>
          <p:cNvSpPr/>
          <p:nvPr/>
        </p:nvSpPr>
        <p:spPr>
          <a:xfrm>
            <a:off x="4343400" y="2221441"/>
            <a:ext cx="3352800" cy="23886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05CBA-C2A1-4054-9564-9026894044D3}"/>
              </a:ext>
            </a:extLst>
          </p:cNvPr>
          <p:cNvSpPr/>
          <p:nvPr/>
        </p:nvSpPr>
        <p:spPr>
          <a:xfrm>
            <a:off x="4391891" y="1865312"/>
            <a:ext cx="2743200" cy="304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Delegates</a:t>
            </a:r>
            <a:endParaRPr lang="da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4724400" y="28575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HeroAction</a:t>
            </a:r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029200" y="3543300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WinnerDetermination</a:t>
            </a:r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4876800" y="3762375"/>
            <a:ext cx="25146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WinnerDetermination</a:t>
            </a:r>
            <a:endParaRPr lang="da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D863B-E12F-49E4-9BB2-EF8B0D6B330B}"/>
              </a:ext>
            </a:extLst>
          </p:cNvPr>
          <p:cNvSpPr/>
          <p:nvPr/>
        </p:nvSpPr>
        <p:spPr>
          <a:xfrm>
            <a:off x="5143500" y="2389187"/>
            <a:ext cx="2286000" cy="419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….</a:t>
            </a:r>
            <a:endParaRPr lang="da-DK" dirty="0"/>
          </a:p>
        </p:txBody>
      </p:sp>
      <p:sp>
        <p:nvSpPr>
          <p:cNvPr id="14" name="Rounded Rectangle 13"/>
          <p:cNvSpPr/>
          <p:nvPr/>
        </p:nvSpPr>
        <p:spPr>
          <a:xfrm>
            <a:off x="1371600" y="4686300"/>
            <a:ext cx="2209800" cy="6106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Closed for Modification</a:t>
            </a:r>
            <a:endParaRPr lang="da-DK" dirty="0"/>
          </a:p>
        </p:txBody>
      </p:sp>
      <p:sp>
        <p:nvSpPr>
          <p:cNvPr id="15" name="Rounded Rectangle 14"/>
          <p:cNvSpPr/>
          <p:nvPr/>
        </p:nvSpPr>
        <p:spPr>
          <a:xfrm>
            <a:off x="4800600" y="4686300"/>
            <a:ext cx="2209800" cy="6106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for </a:t>
            </a:r>
            <a:br>
              <a:rPr lang="en-US" dirty="0" smtClean="0"/>
            </a:br>
            <a:r>
              <a:rPr lang="en-US" dirty="0" smtClean="0"/>
              <a:t>Extension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27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 Code: Prefer Exceptions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86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Uncle Bob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Prefer exceptions over returning status codes</a:t>
            </a:r>
          </a:p>
          <a:p>
            <a:pPr lvl="1"/>
            <a:r>
              <a:rPr lang="en-US" dirty="0" smtClean="0"/>
              <a:t>Throw </a:t>
            </a:r>
            <a:r>
              <a:rPr lang="en-US" dirty="0" err="1" smtClean="0"/>
              <a:t>PageDoesNotExistException</a:t>
            </a:r>
            <a:r>
              <a:rPr lang="en-US" dirty="0" smtClean="0"/>
              <a:t> instead of </a:t>
            </a:r>
            <a:br>
              <a:rPr lang="en-US" dirty="0" smtClean="0"/>
            </a:br>
            <a:r>
              <a:rPr lang="en-US" dirty="0" smtClean="0"/>
              <a:t>return E_PAGE_DOES_NOT_EXIST</a:t>
            </a:r>
          </a:p>
          <a:p>
            <a:r>
              <a:rPr lang="en-US" dirty="0" smtClean="0"/>
              <a:t>So why have you decided on the Status </a:t>
            </a:r>
            <a:r>
              <a:rPr lang="en-US" dirty="0" err="1" smtClean="0"/>
              <a:t>enum</a:t>
            </a:r>
            <a:r>
              <a:rPr lang="en-US" dirty="0" smtClean="0"/>
              <a:t>???</a:t>
            </a:r>
          </a:p>
          <a:p>
            <a:r>
              <a:rPr lang="en-US" dirty="0" smtClean="0"/>
              <a:t>Argument</a:t>
            </a:r>
          </a:p>
          <a:p>
            <a:pPr lvl="1"/>
            <a:r>
              <a:rPr lang="en-US" dirty="0" err="1" smtClean="0"/>
              <a:t>Hm</a:t>
            </a:r>
            <a:r>
              <a:rPr lang="en-US" dirty="0" smtClean="0"/>
              <a:t> </a:t>
            </a:r>
            <a:r>
              <a:rPr lang="en-US" dirty="0" err="1" smtClean="0"/>
              <a:t>hm</a:t>
            </a:r>
            <a:r>
              <a:rPr lang="en-US" dirty="0" smtClean="0"/>
              <a:t> </a:t>
            </a:r>
            <a:r>
              <a:rPr lang="en-US" dirty="0" err="1" smtClean="0"/>
              <a:t>hm</a:t>
            </a:r>
            <a:r>
              <a:rPr lang="en-US" dirty="0" smtClean="0"/>
              <a:t>…	None!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Conclusion: On the </a:t>
            </a:r>
            <a:r>
              <a:rPr lang="en-US" dirty="0" err="1" smtClean="0"/>
              <a:t>ToDo</a:t>
            </a:r>
            <a:r>
              <a:rPr lang="en-US" dirty="0" smtClean="0"/>
              <a:t> list for next year</a:t>
            </a:r>
          </a:p>
          <a:p>
            <a:pPr lvl="1"/>
            <a:endParaRPr lang="en-US" dirty="0"/>
          </a:p>
          <a:p>
            <a:r>
              <a:rPr lang="en-US" dirty="0" smtClean="0"/>
              <a:t>But keep it as the GUI will assume it!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 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“Inner” </a:t>
            </a:r>
            <a:r>
              <a:rPr lang="en-US" noProof="0" dirty="0"/>
              <a:t>and </a:t>
            </a:r>
            <a:r>
              <a:rPr lang="en-US" noProof="0" dirty="0" smtClean="0"/>
              <a:t>“Outer”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Encapsulation:</a:t>
            </a:r>
            <a:br>
              <a:rPr lang="en-US" noProof="0" dirty="0" smtClean="0"/>
            </a:br>
            <a:r>
              <a:rPr lang="en-US" noProof="0" dirty="0" smtClean="0"/>
              <a:t>Who can do what?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04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do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Switch from channel TV2 to DR on my Samsung TV set?</a:t>
            </a:r>
          </a:p>
          <a:p>
            <a:endParaRPr lang="en-US" noProof="0" dirty="0"/>
          </a:p>
          <a:p>
            <a:r>
              <a:rPr lang="en-US" noProof="0" dirty="0"/>
              <a:t>A) Push the Button ‘3’ on the TV’s remote control </a:t>
            </a:r>
            <a:r>
              <a:rPr lang="en-US" i="1" noProof="0" dirty="0"/>
              <a:t>interface?</a:t>
            </a:r>
          </a:p>
          <a:p>
            <a:endParaRPr lang="en-US" i="1" noProof="0" dirty="0"/>
          </a:p>
          <a:p>
            <a:r>
              <a:rPr lang="en-US" noProof="0" dirty="0"/>
              <a:t>B) Call Samsung to tell them to send a man to re-solder the wire inside the TV set?</a:t>
            </a:r>
          </a:p>
          <a:p>
            <a:endParaRPr lang="en-US" noProof="0" dirty="0"/>
          </a:p>
          <a:p>
            <a:r>
              <a:rPr lang="en-US" i="1" noProof="0" dirty="0"/>
              <a:t>Some of you accidentally use method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What happens when I want a </a:t>
            </a:r>
            <a:r>
              <a:rPr lang="en-US" noProof="0" dirty="0" err="1" smtClean="0"/>
              <a:t>SigmaStone</a:t>
            </a:r>
            <a:r>
              <a:rPr lang="en-US" noProof="0" dirty="0" smtClean="0"/>
              <a:t> variant?</a:t>
            </a:r>
            <a:endParaRPr lang="en-US" noProof="0" dirty="0"/>
          </a:p>
          <a:p>
            <a:pPr lvl="1"/>
            <a:r>
              <a:rPr lang="en-US" noProof="0" dirty="0"/>
              <a:t>I have to call </a:t>
            </a:r>
            <a:r>
              <a:rPr lang="en-US" i="1" noProof="0" dirty="0"/>
              <a:t>you guys </a:t>
            </a:r>
            <a:r>
              <a:rPr lang="en-US" noProof="0" dirty="0"/>
              <a:t>to </a:t>
            </a:r>
            <a:r>
              <a:rPr lang="en-US" noProof="0" dirty="0" err="1"/>
              <a:t>resolder</a:t>
            </a:r>
            <a:r>
              <a:rPr lang="en-US" noProof="0" dirty="0"/>
              <a:t> the wires inside</a:t>
            </a:r>
            <a:r>
              <a:rPr lang="en-US" noProof="0" dirty="0" smtClean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4899"/>
            <a:ext cx="5334000" cy="280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Trenches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– your own code…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 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3" y="1562100"/>
            <a:ext cx="498597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69" y="1257300"/>
            <a:ext cx="294560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Trenches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 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8" y="759759"/>
            <a:ext cx="5281612" cy="44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What is the process in the mandatory exercises?</a:t>
            </a:r>
          </a:p>
          <a:p>
            <a:pPr lvl="1"/>
            <a:r>
              <a:rPr lang="en-US" i="1" noProof="0" dirty="0"/>
              <a:t>To use TDD and compositional design to transform an </a:t>
            </a:r>
            <a:r>
              <a:rPr lang="en-US" i="1" noProof="0" dirty="0" err="1" smtClean="0"/>
              <a:t>AlphaStone</a:t>
            </a:r>
            <a:r>
              <a:rPr lang="en-US" i="1" noProof="0" dirty="0" smtClean="0"/>
              <a:t> </a:t>
            </a:r>
            <a:r>
              <a:rPr lang="en-US" i="1" noProof="0" dirty="0"/>
              <a:t>application into a </a:t>
            </a:r>
            <a:r>
              <a:rPr lang="en-US" b="1" i="1" noProof="0" dirty="0" err="1" smtClean="0"/>
              <a:t>HotStone</a:t>
            </a:r>
            <a:r>
              <a:rPr lang="en-US" b="1" i="1" noProof="0" dirty="0" smtClean="0"/>
              <a:t> </a:t>
            </a:r>
            <a:r>
              <a:rPr lang="en-US" b="1" i="1" noProof="0" dirty="0"/>
              <a:t>framework </a:t>
            </a:r>
          </a:p>
          <a:p>
            <a:r>
              <a:rPr lang="en-US" noProof="0" dirty="0"/>
              <a:t>Frameworks are</a:t>
            </a:r>
          </a:p>
          <a:p>
            <a:pPr lvl="1"/>
            <a:r>
              <a:rPr lang="en-US" noProof="0" dirty="0"/>
              <a:t>Reusable software designs and implementations</a:t>
            </a:r>
          </a:p>
          <a:p>
            <a:pPr lvl="1"/>
            <a:r>
              <a:rPr lang="en-US" noProof="0" dirty="0"/>
              <a:t>Must be reconfigurable </a:t>
            </a:r>
            <a:r>
              <a:rPr lang="en-US" i="1" noProof="0" dirty="0"/>
              <a:t>from the outside</a:t>
            </a:r>
          </a:p>
          <a:p>
            <a:pPr lvl="2"/>
            <a:r>
              <a:rPr lang="en-US" i="1" noProof="0" dirty="0"/>
              <a:t>Just like a TV set</a:t>
            </a:r>
          </a:p>
          <a:p>
            <a:r>
              <a:rPr lang="en-US" noProof="0" dirty="0"/>
              <a:t>Example</a:t>
            </a:r>
          </a:p>
          <a:p>
            <a:pPr lvl="1"/>
            <a:r>
              <a:rPr lang="en-US" noProof="0" dirty="0"/>
              <a:t>Android		Google’s smartphone OS</a:t>
            </a:r>
          </a:p>
          <a:p>
            <a:pPr lvl="1"/>
            <a:r>
              <a:rPr lang="en-US" i="1" dirty="0"/>
              <a:t>You</a:t>
            </a:r>
            <a:r>
              <a:rPr lang="en-US" i="1" noProof="0" dirty="0"/>
              <a:t> do not call Google to make them rewrite their constructor in order to introduce the App for your HCI course, do you!?!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1DC0C-D44E-4AA5-8F63-78E8BC2B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29852"/>
            <a:ext cx="1371600" cy="21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Open/Closed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Open for Extension</a:t>
            </a:r>
            <a:r>
              <a:rPr lang="en-US" noProof="0" dirty="0"/>
              <a:t>	    (I can adapt the framework)</a:t>
            </a:r>
          </a:p>
          <a:p>
            <a:r>
              <a:rPr lang="en-US" b="1" noProof="0" dirty="0"/>
              <a:t>Closed for Modification   </a:t>
            </a:r>
            <a:r>
              <a:rPr lang="en-US" noProof="0" dirty="0"/>
              <a:t>(But I cannot rewrite the code)</a:t>
            </a:r>
          </a:p>
          <a:p>
            <a:r>
              <a:rPr lang="en-US" i="1" noProof="0" dirty="0"/>
              <a:t>Change by addition, not by modification</a:t>
            </a:r>
          </a:p>
          <a:p>
            <a:r>
              <a:rPr lang="en-US" noProof="0" dirty="0"/>
              <a:t>So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dirty="0" smtClean="0"/>
              <a:t>… </a:t>
            </a:r>
            <a:r>
              <a:rPr lang="en-US" dirty="0" err="1" smtClean="0"/>
              <a:t>i</a:t>
            </a:r>
            <a:r>
              <a:rPr lang="en-US" noProof="0" dirty="0" smtClean="0"/>
              <a:t>s </a:t>
            </a:r>
            <a:r>
              <a:rPr lang="en-US" i="1" noProof="0" dirty="0"/>
              <a:t>not suitable for implementing frameworks…</a:t>
            </a:r>
            <a:endParaRPr lang="en-US" noProof="0" dirty="0"/>
          </a:p>
          <a:p>
            <a:pPr lvl="1"/>
            <a:r>
              <a:rPr lang="en-US" noProof="0" dirty="0"/>
              <a:t>I have to open the TV to solder the wires inside </a:t>
            </a:r>
            <a:r>
              <a:rPr lang="en-US" noProof="0" dirty="0">
                <a:sym typeface="Wingdings"/>
              </a:rPr>
              <a:t></a:t>
            </a:r>
          </a:p>
          <a:p>
            <a:pPr lvl="1"/>
            <a:r>
              <a:rPr lang="en-US" dirty="0">
                <a:sym typeface="Wingdings"/>
              </a:rPr>
              <a:t>You have to call Google to make your HCI project app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00300"/>
            <a:ext cx="4867275" cy="1047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75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991</Words>
  <Application>Microsoft Office PowerPoint</Application>
  <PresentationFormat>On-screen Show (16:10)</PresentationFormat>
  <Paragraphs>219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Software Engineering and Architecture</vt:lpstr>
      <vt:lpstr>From the Trenches…</vt:lpstr>
      <vt:lpstr>“Inner” and “Outer”</vt:lpstr>
      <vt:lpstr>How do I?</vt:lpstr>
      <vt:lpstr>Example</vt:lpstr>
      <vt:lpstr>From the Trenches</vt:lpstr>
      <vt:lpstr>From the Trenches</vt:lpstr>
      <vt:lpstr>Frameworks</vt:lpstr>
      <vt:lpstr>Open/Closed</vt:lpstr>
      <vt:lpstr>So…</vt:lpstr>
      <vt:lpstr>Uncle Bob???</vt:lpstr>
      <vt:lpstr>You Can Do More Outside</vt:lpstr>
      <vt:lpstr>Parametric Variant</vt:lpstr>
      <vt:lpstr>Parametric Variant</vt:lpstr>
      <vt:lpstr>The Worst of All Worlds design</vt:lpstr>
      <vt:lpstr>The Worst of All Worlds design</vt:lpstr>
      <vt:lpstr>Compositional Variant</vt:lpstr>
      <vt:lpstr>Compositional Variant</vt:lpstr>
      <vt:lpstr>Compositional Variant</vt:lpstr>
      <vt:lpstr>Compositional Variant</vt:lpstr>
      <vt:lpstr>Inner and Outer</vt:lpstr>
      <vt:lpstr>Clean Code: Prefer Exceptions</vt:lpstr>
      <vt:lpstr>Uncle Bob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174</cp:revision>
  <dcterms:created xsi:type="dcterms:W3CDTF">2006-08-16T00:00:00Z</dcterms:created>
  <dcterms:modified xsi:type="dcterms:W3CDTF">2023-09-18T10:08:35Z</dcterms:modified>
</cp:coreProperties>
</file>